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80" r:id="rId2"/>
    <p:sldId id="2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20"/>
    <p:restoredTop sz="95701"/>
  </p:normalViewPr>
  <p:slideViewPr>
    <p:cSldViewPr snapToGrid="0" snapToObjects="1">
      <p:cViewPr varScale="1">
        <p:scale>
          <a:sx n="114" d="100"/>
          <a:sy n="114" d="100"/>
        </p:scale>
        <p:origin x="1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40F12-6C56-0D42-BFC0-162B99423E60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305F5-2F33-4A44-8B1B-375880BF6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05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B0A4C-EADF-2843-8D25-283A858225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01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B0A4C-EADF-2843-8D25-283A858225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70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730D5-EC38-B74A-B385-E9355D8D4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4F49ED-8252-9448-A31C-103FDF173E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F8FD3-332F-5D42-9CAC-E24C3A284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146A0-6411-DD4F-9AEB-C3066817B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3D81F-DD03-9C4E-B011-B9CA218AC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2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EA538-AACC-FA4B-B51F-17E9D5486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231994-FAE3-C747-A177-B5F071323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0516E-4CD9-154C-A456-086B9B369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A7C1E-C671-E24E-812F-E82D9642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25523-A124-F74C-A994-DCEE74975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00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44AFB9-D0A2-DC43-8393-DEE51A0738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31570-82CC-3A48-AD64-268C19BE5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7EDB6-2846-F743-8DBD-D02F33440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97568-9627-4340-BEF6-99601CD16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AC540-F6E5-B24D-BFE4-5542D2A83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50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E53D8-47ED-2A4F-9052-A18AE7FC5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025F0-2560-9E44-BADB-ADB4521CB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943BA-7352-0B49-8B5B-A17A03C9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C0C65-87E8-864B-B2A2-E0B102E42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057DE-5911-E246-A14C-A5E127690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9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49B19-56A0-4045-B7EE-60F975E4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43CC1-5521-404B-8E16-C07192D5C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B3D1B-530D-FF4A-83B3-1763F8F2D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5E54A-A5F9-B742-A77E-D18A187E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04BDB-4073-BE4E-9604-A3390456E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5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B5459-F820-7B4F-95C4-8DBD36EC1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6D192-D63E-8243-940A-9482283FE1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E0856-6093-6849-9A1F-243F2F945B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A13A21-D107-7345-96DF-0D45F2557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F0836-C013-DB48-9EF6-143651761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C66A2-70B1-8C46-8641-387F383C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2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8B767-B1DA-C040-B9FF-595AA9436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AE471-AAA3-9343-A3D3-BD9C777AC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AE0930-B483-0C45-98E8-897E2B3A56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91D9E4-C59B-9543-B625-E09D2E2FB8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4FE65F-6C77-6946-AD2C-0B8DC5BDF6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366FAF-04B9-EA43-A8BE-BD7D9051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E50D4D-BAD7-7249-8E74-23B287EB4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A4A2FA-B49D-1441-B731-B44343E90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4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864EF-D86B-2C4D-9748-D05606B47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42654E-0A1C-C440-A1AA-F4A0159A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9E686E-25BC-A349-996C-1CD8686B8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12EE02-D87B-2144-B89D-C84908F43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84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8703F4-BFFB-204F-ADC0-19A0EFDAA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6E7FE8-366F-2942-B5D5-9079C5A17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E229C-64CD-6D4F-B894-ED5ED9731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5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5FC16-C95D-F440-87CA-629E59993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15A60-3771-D846-8DC4-B7A31DD3D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5523DD-14CE-F442-9856-ACE1A1B1B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80750-8D73-A448-9C83-BBA7AFDD8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59F19-D09E-E24E-94C9-DE3D67C52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8C44A-4C9B-E049-961F-1343C8DE3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5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85F4B-AF53-164C-BCB1-A43BD827F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7CC9D8-6831-BE41-B33B-AE5A9094CC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EEDB73-EEEE-AC4A-B9E4-94FA1419E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3DF56-CEE8-7446-AA7C-0AFAAD289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2E125C-3AEA-5B41-B6CD-4FB765615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DF06B0-3A9E-EE4A-B771-534C69C6F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0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202316-94C1-6042-BD75-936FE9CF3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6DEB8-FB90-FF4A-BE84-E2D0DEB38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8100C-7F97-4742-AD89-4D2B18B249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39FF2-8697-7B4F-A5F5-01C89C777F8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8BCCF-F9BB-8D47-9839-FBC6651C4A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6D042-2B87-6F44-A836-D5F258E389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7CD2A-3292-BA44-A2D0-14EDCC6A5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5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B8F361-87D9-FE4C-8F2A-CDA05EFEA37A}"/>
              </a:ext>
            </a:extLst>
          </p:cNvPr>
          <p:cNvSpPr/>
          <p:nvPr/>
        </p:nvSpPr>
        <p:spPr>
          <a:xfrm>
            <a:off x="0" y="8418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52119D4-72FF-154B-B908-72198C7ED5B6}"/>
              </a:ext>
            </a:extLst>
          </p:cNvPr>
          <p:cNvCxnSpPr>
            <a:cxnSpLocks/>
          </p:cNvCxnSpPr>
          <p:nvPr/>
        </p:nvCxnSpPr>
        <p:spPr>
          <a:xfrm>
            <a:off x="0" y="890744"/>
            <a:ext cx="11551298" cy="0"/>
          </a:xfrm>
          <a:prstGeom prst="line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CE958763-77A9-5D42-9331-6239F5F8F61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7531" y="3339165"/>
            <a:ext cx="455646" cy="35269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B0FAB66-3ADC-4547-A8A6-08F38EC459E3}"/>
              </a:ext>
            </a:extLst>
          </p:cNvPr>
          <p:cNvSpPr txBox="1"/>
          <p:nvPr/>
        </p:nvSpPr>
        <p:spPr>
          <a:xfrm rot="5400000">
            <a:off x="-890235" y="5212807"/>
            <a:ext cx="26685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spc="300" dirty="0">
                <a:solidFill>
                  <a:schemeClr val="bg1">
                    <a:lumMod val="75000"/>
                  </a:schemeClr>
                </a:solidFill>
                <a:latin typeface="DIN-Regular" pitchFamily="2" charset="0"/>
                <a:ea typeface="DIN Condensed" panose="020B0606040000020204" pitchFamily="34" charset="77"/>
              </a:rPr>
              <a:t>PEARL iZUMi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228C66-473A-D54C-81D6-3AE5FB9B08D2}"/>
              </a:ext>
            </a:extLst>
          </p:cNvPr>
          <p:cNvSpPr txBox="1"/>
          <p:nvPr/>
        </p:nvSpPr>
        <p:spPr>
          <a:xfrm>
            <a:off x="305542" y="186612"/>
            <a:ext cx="112457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DIN-Regular" pitchFamily="2" charset="0"/>
              </a:rPr>
              <a:t>F21:ROAD – THERMAL TIGHTS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76B5108-09A9-5C44-99BB-0A455368987C}"/>
              </a:ext>
            </a:extLst>
          </p:cNvPr>
          <p:cNvSpPr txBox="1"/>
          <p:nvPr/>
        </p:nvSpPr>
        <p:spPr>
          <a:xfrm>
            <a:off x="1120005" y="1225335"/>
            <a:ext cx="4646956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pc="300" dirty="0">
                <a:solidFill>
                  <a:schemeClr val="bg1">
                    <a:lumMod val="50000"/>
                  </a:schemeClr>
                </a:solidFill>
                <a:latin typeface="DIN-Regular" pitchFamily="2" charset="0"/>
                <a:ea typeface="DIN Condensed" panose="020B0606040000020204" pitchFamily="34" charset="77"/>
                <a:cs typeface="Arial" panose="020B0604020202020204" pitchFamily="34" charset="0"/>
              </a:rPr>
              <a:t>SELECT ESCAPE THERMAL CYCLING BIB TIGHT</a:t>
            </a:r>
            <a:r>
              <a:rPr lang="en-US" spc="300" dirty="0">
                <a:solidFill>
                  <a:schemeClr val="bg2">
                    <a:lumMod val="50000"/>
                  </a:schemeClr>
                </a:solidFill>
                <a:latin typeface="DIN-Regular" pitchFamily="2" charset="0"/>
                <a:ea typeface="DIN Condensed" panose="020B0606040000020204" pitchFamily="34" charset="77"/>
                <a:cs typeface="Arial" panose="020B0604020202020204" pitchFamily="34" charset="0"/>
              </a:rPr>
              <a:t> |</a:t>
            </a:r>
            <a:r>
              <a:rPr lang="en-US" sz="1200" spc="300" dirty="0">
                <a:solidFill>
                  <a:schemeClr val="bg2">
                    <a:lumMod val="50000"/>
                  </a:schemeClr>
                </a:solidFill>
                <a:latin typeface="DIN-Regular" pitchFamily="2" charset="0"/>
                <a:ea typeface="DIN Condensed" panose="020B0606040000020204" pitchFamily="34" charset="77"/>
                <a:cs typeface="Arial" panose="020B0604020202020204" pitchFamily="34" charset="0"/>
              </a:rPr>
              <a:t>€119.95</a:t>
            </a:r>
          </a:p>
          <a:p>
            <a:pPr>
              <a:lnSpc>
                <a:spcPct val="200000"/>
              </a:lnSpc>
            </a:pPr>
            <a:r>
              <a:rPr lang="en-US" sz="1200" spc="300" dirty="0">
                <a:solidFill>
                  <a:schemeClr val="bg1">
                    <a:lumMod val="50000"/>
                  </a:schemeClr>
                </a:solidFill>
                <a:latin typeface="DIN Condensed" panose="020B0606040000020204" pitchFamily="34" charset="77"/>
                <a:ea typeface="DIN Condensed" panose="020B0606040000020204" pitchFamily="34" charset="77"/>
                <a:cs typeface="Arial" panose="020B0604020202020204" pitchFamily="34" charset="0"/>
              </a:rPr>
              <a:t>AVAILABLE: FALL – 1</a:t>
            </a:r>
            <a:r>
              <a:rPr lang="en-US" sz="1200" spc="300" baseline="30000" dirty="0">
                <a:solidFill>
                  <a:schemeClr val="bg1">
                    <a:lumMod val="50000"/>
                  </a:schemeClr>
                </a:solidFill>
                <a:latin typeface="DIN Condensed" panose="020B0606040000020204" pitchFamily="34" charset="77"/>
                <a:ea typeface="DIN Condensed" panose="020B0606040000020204" pitchFamily="34" charset="77"/>
                <a:cs typeface="Arial" panose="020B0604020202020204" pitchFamily="34" charset="0"/>
              </a:rPr>
              <a:t>st</a:t>
            </a:r>
            <a:r>
              <a:rPr lang="en-US" sz="1200" spc="300" dirty="0">
                <a:solidFill>
                  <a:schemeClr val="bg1">
                    <a:lumMod val="50000"/>
                  </a:schemeClr>
                </a:solidFill>
                <a:latin typeface="DIN Condensed" panose="020B0606040000020204" pitchFamily="34" charset="77"/>
                <a:ea typeface="DIN Condensed" panose="020B0606040000020204" pitchFamily="34" charset="77"/>
                <a:cs typeface="Arial" panose="020B0604020202020204" pitchFamily="34" charset="0"/>
              </a:rPr>
              <a:t> ship ONLY</a:t>
            </a:r>
          </a:p>
          <a:p>
            <a:endParaRPr lang="en-US" sz="1400" dirty="0">
              <a:latin typeface="DIN-Regular" pitchFamily="2" charset="0"/>
            </a:endParaRPr>
          </a:p>
          <a:p>
            <a:r>
              <a:rPr lang="en-US" sz="1200" dirty="0">
                <a:latin typeface="DIN-Regular" pitchFamily="2" charset="0"/>
              </a:rPr>
              <a:t>The Men’s Select Escape Thermal Tight is a mid-weight bib tight that keeps you warm and comfortable on cool to cold weather rides, making them a go-to Autumn and mild Winter day essential. </a:t>
            </a:r>
          </a:p>
          <a:p>
            <a:endParaRPr lang="en-US" sz="1200" dirty="0">
              <a:latin typeface="DIN-Regular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Brushed fleece thermal fabric: 90% polyester / 10% </a:t>
            </a:r>
            <a:r>
              <a:rPr lang="en-US" sz="1200" dirty="0" err="1">
                <a:latin typeface="DIN-Regular" pitchFamily="2" charset="0"/>
              </a:rPr>
              <a:t>lycra</a:t>
            </a:r>
            <a:endParaRPr lang="en-US" sz="1200" dirty="0">
              <a:latin typeface="DIN-Regular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Anatomic, multi-panel design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Flatlock seams for excellent stretch and appearance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Mesh bib upper provides stability and </a:t>
            </a:r>
            <a:r>
              <a:rPr lang="en-US" sz="1200" dirty="0" err="1">
                <a:latin typeface="DIN-Regular" pitchFamily="2" charset="0"/>
              </a:rPr>
              <a:t>suppot</a:t>
            </a:r>
            <a:endParaRPr lang="en-US" sz="1200" dirty="0">
              <a:latin typeface="DIN-Regular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7” lower leg zipper with zipper garage to protect ankle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Warm, stretch Thermal fabric behind knee for comfort and breathability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>
                <a:latin typeface="DIN-Regular" pitchFamily="2" charset="0"/>
              </a:rPr>
              <a:t>BioViz</a:t>
            </a:r>
            <a:r>
              <a:rPr lang="en-US" sz="1200" dirty="0">
                <a:latin typeface="DIN-Regular" pitchFamily="2" charset="0"/>
              </a:rPr>
              <a:t> “Black reflective” elements for low-light visibility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SELECT Escape 1:1 chamois for chafe free comfort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28.5” inseam (size M)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9570E6-AEC2-8844-BDDA-562E4D1BFF26}"/>
              </a:ext>
            </a:extLst>
          </p:cNvPr>
          <p:cNvSpPr/>
          <p:nvPr/>
        </p:nvSpPr>
        <p:spPr>
          <a:xfrm>
            <a:off x="11827034" y="5330748"/>
            <a:ext cx="118844" cy="1548265"/>
          </a:xfrm>
          <a:prstGeom prst="rect">
            <a:avLst/>
          </a:prstGeom>
          <a:solidFill>
            <a:srgbClr val="A7B9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5D51246-FD70-AA45-82B4-2A03AA7D3BB4}"/>
              </a:ext>
            </a:extLst>
          </p:cNvPr>
          <p:cNvCxnSpPr/>
          <p:nvPr/>
        </p:nvCxnSpPr>
        <p:spPr>
          <a:xfrm>
            <a:off x="6096608" y="5340904"/>
            <a:ext cx="0" cy="163572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9B2D0C27-7BA5-F74D-A8FD-85D49B9BA49D}"/>
              </a:ext>
            </a:extLst>
          </p:cNvPr>
          <p:cNvSpPr txBox="1"/>
          <p:nvPr/>
        </p:nvSpPr>
        <p:spPr>
          <a:xfrm>
            <a:off x="6130400" y="949979"/>
            <a:ext cx="17812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pc="300" dirty="0">
                <a:solidFill>
                  <a:schemeClr val="bg1">
                    <a:lumMod val="50000"/>
                  </a:schemeClr>
                </a:solidFill>
                <a:latin typeface="DIN 2014 Narrow Light" panose="020B0406020202020204" pitchFamily="34" charset="77"/>
                <a:ea typeface="DIN 2014 Narrow Light" panose="020B0406020202020204" pitchFamily="34" charset="77"/>
              </a:rPr>
              <a:t>41112140</a:t>
            </a:r>
          </a:p>
          <a:p>
            <a:endParaRPr lang="en-US" sz="1100" spc="300" dirty="0">
              <a:solidFill>
                <a:schemeClr val="bg1">
                  <a:lumMod val="50000"/>
                </a:schemeClr>
              </a:solidFill>
              <a:latin typeface="DIN 2014 Narrow Light" panose="020B0406020202020204" pitchFamily="34" charset="77"/>
              <a:ea typeface="DIN 2014 Narrow Light" panose="020B0406020202020204" pitchFamily="34" charset="7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257A162-1190-4642-9060-25ED0C077A95}"/>
              </a:ext>
            </a:extLst>
          </p:cNvPr>
          <p:cNvSpPr txBox="1"/>
          <p:nvPr/>
        </p:nvSpPr>
        <p:spPr>
          <a:xfrm rot="5400000">
            <a:off x="-603485" y="1942817"/>
            <a:ext cx="20950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spc="300" dirty="0">
                <a:solidFill>
                  <a:schemeClr val="bg1">
                    <a:lumMod val="75000"/>
                  </a:schemeClr>
                </a:solidFill>
                <a:latin typeface="DIN-Regular" pitchFamily="2" charset="0"/>
                <a:ea typeface="DIN Condensed" panose="020B0606040000020204" pitchFamily="34" charset="77"/>
              </a:rPr>
              <a:t>FALL 2021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D531985-268F-5642-8D06-17ADB7272C2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6890074" y="2476624"/>
            <a:ext cx="6849582" cy="1918636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4E3D1932-613A-4745-81FB-BFE08948E3B1}"/>
              </a:ext>
            </a:extLst>
          </p:cNvPr>
          <p:cNvSpPr txBox="1"/>
          <p:nvPr/>
        </p:nvSpPr>
        <p:spPr>
          <a:xfrm>
            <a:off x="7226006" y="6411311"/>
            <a:ext cx="2161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pc="300" dirty="0">
                <a:solidFill>
                  <a:schemeClr val="bg1">
                    <a:lumMod val="65000"/>
                  </a:schemeClr>
                </a:solidFill>
                <a:latin typeface="DIN 2014 Narrow Light" panose="020B0406020202020204" pitchFamily="34" charset="77"/>
                <a:ea typeface="DIN 2014 Narrow Light" panose="020B0406020202020204" pitchFamily="34" charset="77"/>
              </a:rPr>
              <a:t>SIZES: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DIN-Regular" pitchFamily="2" charset="0"/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DIN-Regular" pitchFamily="2" charset="0"/>
              </a:rPr>
              <a:t>S-XXL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602C465-2A79-454E-BBA7-D569A4F882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4021" y="916247"/>
            <a:ext cx="5025505" cy="502550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A2827BD-C458-DF44-A0C4-9B78091C6E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98454" y="1373211"/>
            <a:ext cx="5025505" cy="502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03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B8F361-87D9-FE4C-8F2A-CDA05EFEA37A}"/>
              </a:ext>
            </a:extLst>
          </p:cNvPr>
          <p:cNvSpPr/>
          <p:nvPr/>
        </p:nvSpPr>
        <p:spPr>
          <a:xfrm>
            <a:off x="0" y="8418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52119D4-72FF-154B-B908-72198C7ED5B6}"/>
              </a:ext>
            </a:extLst>
          </p:cNvPr>
          <p:cNvCxnSpPr>
            <a:cxnSpLocks/>
          </p:cNvCxnSpPr>
          <p:nvPr/>
        </p:nvCxnSpPr>
        <p:spPr>
          <a:xfrm>
            <a:off x="0" y="890744"/>
            <a:ext cx="11551298" cy="0"/>
          </a:xfrm>
          <a:prstGeom prst="line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CE958763-77A9-5D42-9331-6239F5F8F61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7531" y="3339165"/>
            <a:ext cx="455646" cy="35269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B0FAB66-3ADC-4547-A8A6-08F38EC459E3}"/>
              </a:ext>
            </a:extLst>
          </p:cNvPr>
          <p:cNvSpPr txBox="1"/>
          <p:nvPr/>
        </p:nvSpPr>
        <p:spPr>
          <a:xfrm rot="5400000">
            <a:off x="-890235" y="5212807"/>
            <a:ext cx="26685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spc="300" dirty="0">
                <a:solidFill>
                  <a:schemeClr val="bg1">
                    <a:lumMod val="75000"/>
                  </a:schemeClr>
                </a:solidFill>
                <a:latin typeface="DIN-Regular" pitchFamily="2" charset="0"/>
                <a:ea typeface="DIN Condensed" panose="020B0606040000020204" pitchFamily="34" charset="77"/>
              </a:rPr>
              <a:t>PEARL iZUMi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228C66-473A-D54C-81D6-3AE5FB9B08D2}"/>
              </a:ext>
            </a:extLst>
          </p:cNvPr>
          <p:cNvSpPr txBox="1"/>
          <p:nvPr/>
        </p:nvSpPr>
        <p:spPr>
          <a:xfrm>
            <a:off x="305542" y="186612"/>
            <a:ext cx="112457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DIN-Regular" pitchFamily="2" charset="0"/>
              </a:rPr>
              <a:t>F21:ROAD – THERMAL TIGHTS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76B5108-09A9-5C44-99BB-0A455368987C}"/>
              </a:ext>
            </a:extLst>
          </p:cNvPr>
          <p:cNvSpPr txBox="1"/>
          <p:nvPr/>
        </p:nvSpPr>
        <p:spPr>
          <a:xfrm>
            <a:off x="1140560" y="1227495"/>
            <a:ext cx="478786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pc="300" dirty="0">
                <a:solidFill>
                  <a:schemeClr val="bg1">
                    <a:lumMod val="50000"/>
                  </a:schemeClr>
                </a:solidFill>
                <a:latin typeface="DIN-Regular" pitchFamily="2" charset="0"/>
                <a:ea typeface="DIN Condensed" panose="020B0606040000020204" pitchFamily="34" charset="77"/>
                <a:cs typeface="Arial" panose="020B0604020202020204" pitchFamily="34" charset="0"/>
              </a:rPr>
              <a:t>SELECT ESCAPE THERMAL BIB TIGHT</a:t>
            </a:r>
            <a:r>
              <a:rPr lang="en-US" spc="300" dirty="0">
                <a:solidFill>
                  <a:schemeClr val="bg2">
                    <a:lumMod val="50000"/>
                  </a:schemeClr>
                </a:solidFill>
                <a:latin typeface="DIN-Regular" pitchFamily="2" charset="0"/>
                <a:ea typeface="DIN Condensed" panose="020B0606040000020204" pitchFamily="34" charset="77"/>
                <a:cs typeface="Arial" panose="020B0604020202020204" pitchFamily="34" charset="0"/>
              </a:rPr>
              <a:t> |</a:t>
            </a:r>
            <a:r>
              <a:rPr lang="en-US" sz="1200" spc="300" dirty="0">
                <a:solidFill>
                  <a:schemeClr val="bg2">
                    <a:lumMod val="50000"/>
                  </a:schemeClr>
                </a:solidFill>
                <a:latin typeface="DIN-Regular" pitchFamily="2" charset="0"/>
                <a:ea typeface="DIN Condensed" panose="020B0606040000020204" pitchFamily="34" charset="77"/>
                <a:cs typeface="Arial" panose="020B0604020202020204" pitchFamily="34" charset="0"/>
              </a:rPr>
              <a:t>€99.95</a:t>
            </a:r>
          </a:p>
          <a:p>
            <a:pPr>
              <a:lnSpc>
                <a:spcPct val="200000"/>
              </a:lnSpc>
            </a:pPr>
            <a:r>
              <a:rPr lang="en-US" sz="1200" spc="300" dirty="0">
                <a:solidFill>
                  <a:schemeClr val="bg1">
                    <a:lumMod val="50000"/>
                  </a:schemeClr>
                </a:solidFill>
                <a:latin typeface="DIN Condensed" panose="020B0606040000020204" pitchFamily="34" charset="77"/>
                <a:ea typeface="DIN Condensed" panose="020B0606040000020204" pitchFamily="34" charset="77"/>
                <a:cs typeface="Arial" panose="020B0604020202020204" pitchFamily="34" charset="0"/>
              </a:rPr>
              <a:t>AVAILABLE: FALL – 1</a:t>
            </a:r>
            <a:r>
              <a:rPr lang="en-US" sz="1200" spc="300" baseline="30000" dirty="0">
                <a:solidFill>
                  <a:schemeClr val="bg1">
                    <a:lumMod val="50000"/>
                  </a:schemeClr>
                </a:solidFill>
                <a:latin typeface="DIN Condensed" panose="020B0606040000020204" pitchFamily="34" charset="77"/>
                <a:ea typeface="DIN Condensed" panose="020B0606040000020204" pitchFamily="34" charset="77"/>
                <a:cs typeface="Arial" panose="020B0604020202020204" pitchFamily="34" charset="0"/>
              </a:rPr>
              <a:t>st</a:t>
            </a:r>
            <a:r>
              <a:rPr lang="en-US" sz="1200" spc="300" dirty="0">
                <a:solidFill>
                  <a:schemeClr val="bg1">
                    <a:lumMod val="50000"/>
                  </a:schemeClr>
                </a:solidFill>
                <a:latin typeface="DIN Condensed" panose="020B0606040000020204" pitchFamily="34" charset="77"/>
                <a:ea typeface="DIN Condensed" panose="020B0606040000020204" pitchFamily="34" charset="77"/>
                <a:cs typeface="Arial" panose="020B0604020202020204" pitchFamily="34" charset="0"/>
              </a:rPr>
              <a:t> ship ONLY</a:t>
            </a:r>
          </a:p>
          <a:p>
            <a:endParaRPr lang="en-US" sz="1400" dirty="0">
              <a:latin typeface="DIN-Regular" pitchFamily="2" charset="0"/>
            </a:endParaRPr>
          </a:p>
          <a:p>
            <a:r>
              <a:rPr lang="en-US" sz="1200" dirty="0">
                <a:latin typeface="DIN-Regular" pitchFamily="2" charset="0"/>
              </a:rPr>
              <a:t>The Men’s Select Escape Thermal Tight is a mid-weight bib tight that keeps you warm and comfortable on cool to cold weather rides, making them a go-to Autumn and mild Winter day essential. </a:t>
            </a:r>
          </a:p>
          <a:p>
            <a:endParaRPr lang="en-US" sz="1200" dirty="0">
              <a:latin typeface="DIN-Regular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Brushed fleece thermal fabric: 90% polyester / 10% </a:t>
            </a:r>
            <a:r>
              <a:rPr lang="en-US" sz="1200" dirty="0" err="1">
                <a:latin typeface="DIN-Regular" pitchFamily="2" charset="0"/>
              </a:rPr>
              <a:t>lycra</a:t>
            </a:r>
            <a:endParaRPr lang="en-US" sz="1200" dirty="0">
              <a:latin typeface="DIN-Regular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Anatomic, multi-panel design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Flatlock seams for excellent stretch and appearance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Mesh bib upper provides stability and </a:t>
            </a:r>
            <a:r>
              <a:rPr lang="en-US" sz="1200" dirty="0" err="1">
                <a:latin typeface="DIN-Regular" pitchFamily="2" charset="0"/>
              </a:rPr>
              <a:t>suppot</a:t>
            </a:r>
            <a:endParaRPr lang="en-US" sz="1200" dirty="0">
              <a:latin typeface="DIN-Regular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7” lower leg zipper with zipper garage to protect ankle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Warm, stretch Thermal fabric behind knee for comfort and breathability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>
                <a:latin typeface="DIN-Regular" pitchFamily="2" charset="0"/>
              </a:rPr>
              <a:t>BioViz</a:t>
            </a:r>
            <a:r>
              <a:rPr lang="en-US" sz="1200" dirty="0">
                <a:latin typeface="DIN-Regular" pitchFamily="2" charset="0"/>
              </a:rPr>
              <a:t> “Black reflective” elements for low-light visibility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No chamois; design to be worn over your favorite chamois bibs or shorts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DIN-Regular" pitchFamily="2" charset="0"/>
              </a:rPr>
              <a:t>28.5” inseam (size M)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9570E6-AEC2-8844-BDDA-562E4D1BFF26}"/>
              </a:ext>
            </a:extLst>
          </p:cNvPr>
          <p:cNvSpPr/>
          <p:nvPr/>
        </p:nvSpPr>
        <p:spPr>
          <a:xfrm>
            <a:off x="11827034" y="5330748"/>
            <a:ext cx="118844" cy="1548265"/>
          </a:xfrm>
          <a:prstGeom prst="rect">
            <a:avLst/>
          </a:prstGeom>
          <a:solidFill>
            <a:srgbClr val="A7B9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5D51246-FD70-AA45-82B4-2A03AA7D3BB4}"/>
              </a:ext>
            </a:extLst>
          </p:cNvPr>
          <p:cNvCxnSpPr/>
          <p:nvPr/>
        </p:nvCxnSpPr>
        <p:spPr>
          <a:xfrm>
            <a:off x="6096608" y="5340904"/>
            <a:ext cx="0" cy="163572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9B2D0C27-7BA5-F74D-A8FD-85D49B9BA49D}"/>
              </a:ext>
            </a:extLst>
          </p:cNvPr>
          <p:cNvSpPr txBox="1"/>
          <p:nvPr/>
        </p:nvSpPr>
        <p:spPr>
          <a:xfrm>
            <a:off x="6130400" y="949979"/>
            <a:ext cx="17812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pc="300" dirty="0">
                <a:solidFill>
                  <a:schemeClr val="bg1">
                    <a:lumMod val="50000"/>
                  </a:schemeClr>
                </a:solidFill>
                <a:latin typeface="DIN 2014 Narrow Light" panose="020B0406020202020204" pitchFamily="34" charset="77"/>
                <a:ea typeface="DIN 2014 Narrow Light" panose="020B0406020202020204" pitchFamily="34" charset="77"/>
              </a:rPr>
              <a:t>41112139</a:t>
            </a:r>
          </a:p>
          <a:p>
            <a:endParaRPr lang="en-US" sz="1100" spc="300" dirty="0">
              <a:solidFill>
                <a:schemeClr val="bg1">
                  <a:lumMod val="50000"/>
                </a:schemeClr>
              </a:solidFill>
              <a:latin typeface="DIN 2014 Narrow Light" panose="020B0406020202020204" pitchFamily="34" charset="77"/>
              <a:ea typeface="DIN 2014 Narrow Light" panose="020B0406020202020204" pitchFamily="34" charset="7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257A162-1190-4642-9060-25ED0C077A95}"/>
              </a:ext>
            </a:extLst>
          </p:cNvPr>
          <p:cNvSpPr txBox="1"/>
          <p:nvPr/>
        </p:nvSpPr>
        <p:spPr>
          <a:xfrm rot="5400000">
            <a:off x="-603485" y="1942817"/>
            <a:ext cx="20950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spc="300" dirty="0">
                <a:solidFill>
                  <a:schemeClr val="bg1">
                    <a:lumMod val="75000"/>
                  </a:schemeClr>
                </a:solidFill>
                <a:latin typeface="DIN-Regular" pitchFamily="2" charset="0"/>
                <a:ea typeface="DIN Condensed" panose="020B0606040000020204" pitchFamily="34" charset="77"/>
              </a:rPr>
              <a:t>FALL 2021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D531985-268F-5642-8D06-17ADB7272C2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6890074" y="2476624"/>
            <a:ext cx="6849582" cy="1918636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4E3D1932-613A-4745-81FB-BFE08948E3B1}"/>
              </a:ext>
            </a:extLst>
          </p:cNvPr>
          <p:cNvSpPr txBox="1"/>
          <p:nvPr/>
        </p:nvSpPr>
        <p:spPr>
          <a:xfrm>
            <a:off x="7226006" y="6411311"/>
            <a:ext cx="2161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spc="300" dirty="0">
                <a:solidFill>
                  <a:schemeClr val="bg1">
                    <a:lumMod val="65000"/>
                  </a:schemeClr>
                </a:solidFill>
                <a:latin typeface="DIN 2014 Narrow Light" panose="020B0406020202020204" pitchFamily="34" charset="77"/>
                <a:ea typeface="DIN 2014 Narrow Light" panose="020B0406020202020204" pitchFamily="34" charset="77"/>
              </a:rPr>
              <a:t>SIZES: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DIN-Regular" pitchFamily="2" charset="0"/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DIN-Regular" pitchFamily="2" charset="0"/>
              </a:rPr>
              <a:t>S-XXL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CC01E4-5C5A-FB4C-95EF-43FEB1B8AF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4021" y="916247"/>
            <a:ext cx="5025505" cy="50255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A79E134-EE1B-5546-A4AF-DA3FCCFC33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83920" y="1391331"/>
            <a:ext cx="5025505" cy="502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821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289</Words>
  <Application>Microsoft Office PowerPoint</Application>
  <PresentationFormat>Panoramiczny</PresentationFormat>
  <Paragraphs>40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DIN 2014 Narrow Light</vt:lpstr>
      <vt:lpstr>DIN Condensed</vt:lpstr>
      <vt:lpstr>DIN-Regular</vt:lpstr>
      <vt:lpstr>Office Theme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Blazej</cp:lastModifiedBy>
  <cp:revision>12</cp:revision>
  <dcterms:created xsi:type="dcterms:W3CDTF">2020-10-22T16:35:46Z</dcterms:created>
  <dcterms:modified xsi:type="dcterms:W3CDTF">2021-01-12T11:40:49Z</dcterms:modified>
</cp:coreProperties>
</file>